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597"/>
    <a:srgbClr val="FF1530"/>
    <a:srgbClr val="FF4530"/>
    <a:srgbClr val="E23E2C"/>
    <a:srgbClr val="889858"/>
    <a:srgbClr val="23568E"/>
    <a:srgbClr val="E87E00"/>
    <a:srgbClr val="EEC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51" autoAdjust="0"/>
  </p:normalViewPr>
  <p:slideViewPr>
    <p:cSldViewPr snapToGrid="0" snapToObjects="1">
      <p:cViewPr>
        <p:scale>
          <a:sx n="139" d="100"/>
          <a:sy n="13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F0420-DD22-DC4F-A63E-1D5B32B10896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BE21-968A-DF4A-9F46-FF4A904BB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5E0A9-EA33-B843-B070-279F4EAD6048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27F14-35CC-B944-94D0-50E959E3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27F14-35CC-B944-94D0-50E959E349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6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May 2,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DF3E2-8CA9-E544-BF32-5BE4C24AC3BC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AA7AA-1BD1-CA49-9A19-82DDDBAE1A0E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5AA7AA-1BD1-CA49-9A19-82DDDBAE1A0E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61646-D7C1-EE4D-8F71-6324099A0DB5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43332"/>
          <a:stretch>
            <a:fillRect/>
          </a:stretch>
        </p:blipFill>
        <p:spPr bwMode="auto">
          <a:xfrm>
            <a:off x="0" y="4034971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 flipV="1">
            <a:off x="0" y="3958770"/>
            <a:ext cx="9154886" cy="362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0" descr="GT-logo2011-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1075871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4572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14400" y="32766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50" y="9144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50" y="17526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3665" y="9144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3665" y="17526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EE693-CACB-D04A-9D32-B674F622AA57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30238" y="84138"/>
            <a:ext cx="7391400" cy="685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401"/>
            <a:ext cx="8838553" cy="6528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101369"/>
            <a:ext cx="2771317" cy="40251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5AA7AA-1BD1-CA49-9A19-82DDDBAE1A0E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2DD10-6D2C-2B40-8EE2-D1062896AFCC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AA7AA-1BD1-CA49-9A19-82DDDBAE1A0E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EC7C7-B781-1B4B-A472-35B5F81773B0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2B5D3-D1CA-3E48-B8E6-CEF64E1FC54F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2C277B-EDB8-AF4A-9394-19FA2BB4A784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180147"/>
            <a:ext cx="8831802" cy="5500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93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53223"/>
            <a:ext cx="8381260" cy="734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372562"/>
            <a:ext cx="8407893" cy="475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May 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kern="800" spc="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PUTTING THE NIZ IN PERSPECTIVE :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5AA7AA-1BD1-CA49-9A19-82DDDBAE1A0E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3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651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572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300"/>
        </a:spcAft>
        <a:buClr>
          <a:schemeClr val="accent1"/>
        </a:buClr>
        <a:buFontTx/>
        <a:buNone/>
        <a:defRPr sz="2400" kern="1200" spc="10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ct val="20000"/>
        </a:spcBef>
        <a:spcAft>
          <a:spcPts val="300"/>
        </a:spcAft>
        <a:buClr>
          <a:schemeClr val="accent2"/>
        </a:buClr>
        <a:buFont typeface="Arial"/>
        <a:buChar char="•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100000"/>
        </a:lnSpc>
        <a:spcBef>
          <a:spcPct val="20000"/>
        </a:spcBef>
        <a:spcAft>
          <a:spcPts val="300"/>
        </a:spcAft>
        <a:buClr>
          <a:schemeClr val="accent3"/>
        </a:buClr>
        <a:buFont typeface="Arial"/>
        <a:buChar char="•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100000"/>
        </a:lnSpc>
        <a:spcBef>
          <a:spcPct val="20000"/>
        </a:spcBef>
        <a:spcAft>
          <a:spcPts val="300"/>
        </a:spcAft>
        <a:buClr>
          <a:schemeClr val="accent4"/>
        </a:buClr>
        <a:buFont typeface="Arial"/>
        <a:buChar char="•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ct val="20000"/>
        </a:spcBef>
        <a:spcAft>
          <a:spcPts val="300"/>
        </a:spcAft>
        <a:buClr>
          <a:schemeClr val="accent6"/>
        </a:buClr>
        <a:buFont typeface="Arial"/>
        <a:buChar char="•"/>
        <a:defRPr sz="14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PUTTING THE NIZ IN PERSPECTIVE :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Putting the</a:t>
            </a:r>
            <a:r>
              <a:rPr lang="en-US" dirty="0" smtClean="0">
                <a:solidFill>
                  <a:srgbClr val="DDA597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NIZ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/>
              <a:t>in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28" y="1608667"/>
            <a:ext cx="7281371" cy="4517812"/>
          </a:xfrm>
        </p:spPr>
        <p:txBody>
          <a:bodyPr/>
          <a:lstStyle/>
          <a:p>
            <a:pPr marL="388620" indent="-342900">
              <a:buFont typeface="Arial"/>
              <a:buChar char="•"/>
            </a:pPr>
            <a:r>
              <a:rPr lang="en-US" dirty="0"/>
              <a:t>The </a:t>
            </a:r>
            <a:r>
              <a:rPr lang="en-US"/>
              <a:t>NIZ </a:t>
            </a:r>
            <a:r>
              <a:rPr lang="en-US" smtClean="0"/>
              <a:t>Encompasses </a:t>
            </a:r>
            <a:r>
              <a:rPr lang="en-US" dirty="0" smtClean="0"/>
              <a:t>Finite and Challenging </a:t>
            </a:r>
            <a:r>
              <a:rPr lang="en-US" dirty="0"/>
              <a:t>Development Opportunities.</a:t>
            </a:r>
          </a:p>
          <a:p>
            <a:pPr marL="388620" indent="-342900">
              <a:buFont typeface="Arial"/>
              <a:buChar char="•"/>
            </a:pPr>
            <a:r>
              <a:rPr lang="en-US" dirty="0"/>
              <a:t>The NIZ is Not Large Enough to Have Material Impact on Lehigh Valley’s Commercial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 </a:t>
            </a:r>
            <a:r>
              <a:rPr lang="en-US" dirty="0"/>
              <a:t>Estate Market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NIZ is Necessary to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Create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Healthy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Urban Core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&amp; </a:t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More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Successful Region.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10</a:t>
            </a:fld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THE NIZ IN CONTEXT OF THE BIG PICTURE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0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z-WITHparkway-r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31395" r="18114" b="2468"/>
          <a:stretch/>
        </p:blipFill>
        <p:spPr>
          <a:xfrm>
            <a:off x="208546" y="1198919"/>
            <a:ext cx="8742557" cy="54578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2</a:t>
            </a:fld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ALLENTOWN </a:t>
            </a:r>
            <a:r>
              <a:rPr lang="en-US" dirty="0" err="1" smtClean="0"/>
              <a:t>niz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izmap-whiteoutstre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212834"/>
            <a:ext cx="8691245" cy="54132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3</a:t>
            </a:fld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DOWNTOWN </a:t>
            </a:r>
            <a:r>
              <a:rPr lang="en-US" dirty="0" err="1" smtClean="0"/>
              <a:t>niz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1" y="1249411"/>
            <a:ext cx="3124732" cy="15737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14653" y="1358257"/>
            <a:ext cx="3166600" cy="1655519"/>
          </a:xfrm>
        </p:spPr>
        <p:txBody>
          <a:bodyPr>
            <a:normAutofit/>
          </a:bodyPr>
          <a:lstStyle/>
          <a:p>
            <a:r>
              <a:rPr lang="en-US" sz="2000" dirty="0"/>
              <a:t>Finite Area </a:t>
            </a:r>
            <a:r>
              <a:rPr lang="en-US" sz="2000" dirty="0" smtClean="0"/>
              <a:t>with  Limited Future </a:t>
            </a:r>
            <a:r>
              <a:rPr lang="en-US" sz="2000" dirty="0"/>
              <a:t>D</a:t>
            </a:r>
            <a:r>
              <a:rPr lang="en-US" sz="2000" dirty="0" smtClean="0"/>
              <a:t>evelopment </a:t>
            </a:r>
            <a:r>
              <a:rPr lang="en-US" sz="2000" dirty="0"/>
              <a:t>C</a:t>
            </a:r>
            <a:r>
              <a:rPr lang="en-US" sz="2000" dirty="0" smtClean="0"/>
              <a:t>apacity </a:t>
            </a:r>
            <a:br>
              <a:rPr lang="en-US" sz="2000" dirty="0" smtClean="0"/>
            </a:br>
            <a:r>
              <a:rPr lang="en-US" sz="2000" dirty="0" smtClean="0"/>
              <a:t>+/– 40 Acres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7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nizmap-whiteoutstre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212834"/>
            <a:ext cx="8691245" cy="54132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4</a:t>
            </a:fld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6628726" y="1368405"/>
            <a:ext cx="550036" cy="833464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799" y="1574439"/>
            <a:ext cx="887069" cy="62743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4742" y="3297184"/>
            <a:ext cx="1053808" cy="49196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4742" y="3733800"/>
            <a:ext cx="497559" cy="556303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22151" y="4381996"/>
            <a:ext cx="1054034" cy="1013088"/>
          </a:xfrm>
          <a:prstGeom prst="rect">
            <a:avLst/>
          </a:prstGeom>
          <a:solidFill>
            <a:srgbClr val="FF15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6810" y="5486400"/>
            <a:ext cx="529375" cy="1023327"/>
          </a:xfrm>
          <a:prstGeom prst="rect">
            <a:avLst/>
          </a:prstGeom>
          <a:solidFill>
            <a:srgbClr val="FF15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77554" y="4914940"/>
            <a:ext cx="186198" cy="155982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6810" y="3581400"/>
            <a:ext cx="529375" cy="512145"/>
          </a:xfrm>
          <a:prstGeom prst="rect">
            <a:avLst/>
          </a:prstGeom>
          <a:solidFill>
            <a:srgbClr val="E23E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87021" y="4363724"/>
            <a:ext cx="483841" cy="589278"/>
          </a:xfrm>
          <a:prstGeom prst="rect">
            <a:avLst/>
          </a:prstGeom>
          <a:solidFill>
            <a:srgbClr val="E23E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87021" y="5080059"/>
            <a:ext cx="483841" cy="315024"/>
          </a:xfrm>
          <a:prstGeom prst="rect">
            <a:avLst/>
          </a:prstGeom>
          <a:solidFill>
            <a:srgbClr val="FF15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4449" y="4953001"/>
            <a:ext cx="326413" cy="232156"/>
          </a:xfrm>
          <a:prstGeom prst="rect">
            <a:avLst/>
          </a:prstGeom>
          <a:solidFill>
            <a:srgbClr val="FF15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95828" y="5486400"/>
            <a:ext cx="88243" cy="517466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92407" y="5486400"/>
            <a:ext cx="531410" cy="517466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0" y="5486400"/>
            <a:ext cx="522721" cy="517466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60254" y="5080059"/>
            <a:ext cx="320761" cy="31502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28179" y="5486400"/>
            <a:ext cx="119821" cy="517466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381000" y="291131"/>
            <a:ext cx="8381260" cy="7345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Downtown </a:t>
            </a:r>
            <a:r>
              <a:rPr lang="en-US" sz="2000" b="1" dirty="0" smtClean="0"/>
              <a:t>NIZ Sites NOT AVAILABLE FOR</a:t>
            </a:r>
            <a:br>
              <a:rPr lang="en-US" sz="2000" b="1" dirty="0" smtClean="0"/>
            </a:br>
            <a:r>
              <a:rPr lang="en-US" sz="2000" b="1" dirty="0" smtClean="0"/>
              <a:t>FURTHER COMMERCIAL DEVELOPMENT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2088855" y="4381996"/>
            <a:ext cx="1035344" cy="33237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6903" y="3810000"/>
            <a:ext cx="209907" cy="480103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07411" y="4363725"/>
            <a:ext cx="306863" cy="513076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1249411"/>
            <a:ext cx="3407985" cy="15006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758380" y="1407005"/>
            <a:ext cx="2741146" cy="130650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n-US" sz="1100" b="1" dirty="0" smtClean="0"/>
              <a:t>Existing Development</a:t>
            </a:r>
          </a:p>
          <a:p>
            <a:pPr marL="0">
              <a:lnSpc>
                <a:spcPct val="120000"/>
              </a:lnSpc>
            </a:pPr>
            <a:r>
              <a:rPr lang="en-US" sz="1100" b="1" dirty="0" smtClean="0"/>
              <a:t>Future Commercial Development</a:t>
            </a:r>
          </a:p>
          <a:p>
            <a:pPr marL="0">
              <a:lnSpc>
                <a:spcPct val="120000"/>
              </a:lnSpc>
            </a:pPr>
            <a:r>
              <a:rPr lang="en-US" sz="1100" b="1" dirty="0" smtClean="0"/>
              <a:t>Future Retail/Residential Development</a:t>
            </a:r>
          </a:p>
          <a:p>
            <a:pPr marL="0">
              <a:lnSpc>
                <a:spcPct val="120000"/>
              </a:lnSpc>
            </a:pPr>
            <a:r>
              <a:rPr lang="en-US" sz="1100" b="1" dirty="0" smtClean="0"/>
              <a:t>Potential NIZ Property for Development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803" y="1781598"/>
            <a:ext cx="12517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Sacred Heart Hospital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77554" y="5080059"/>
            <a:ext cx="186198" cy="315024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84341" y="2201868"/>
            <a:ext cx="365527" cy="101961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9274" y="1480093"/>
            <a:ext cx="349972" cy="16743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9274" y="1752600"/>
            <a:ext cx="349972" cy="167435"/>
          </a:xfrm>
          <a:prstGeom prst="rect">
            <a:avLst/>
          </a:prstGeom>
          <a:solidFill>
            <a:srgbClr val="FF15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9274" y="2026880"/>
            <a:ext cx="349972" cy="167435"/>
          </a:xfrm>
          <a:prstGeom prst="rect">
            <a:avLst/>
          </a:prstGeom>
          <a:solidFill>
            <a:srgbClr val="FF45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9274" y="2295136"/>
            <a:ext cx="349972" cy="167435"/>
          </a:xfrm>
          <a:prstGeom prst="rect">
            <a:avLst/>
          </a:prstGeom>
          <a:solidFill>
            <a:srgbClr val="EEC125">
              <a:alpha val="80000"/>
            </a:srgb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87021" y="3810000"/>
            <a:ext cx="483841" cy="480103"/>
          </a:xfrm>
          <a:prstGeom prst="rect">
            <a:avLst/>
          </a:prstGeom>
          <a:solidFill>
            <a:srgbClr val="E23E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82797" y="3473678"/>
            <a:ext cx="8180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Morning Call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9997" y="4363724"/>
            <a:ext cx="818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Hess’s Parking Deck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37808" y="4783725"/>
            <a:ext cx="8180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Arena Block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92407" y="4876800"/>
            <a:ext cx="531409" cy="517466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3331871" y="3941300"/>
            <a:ext cx="57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Verizon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33599" y="4968159"/>
            <a:ext cx="49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PPL Plaza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92406" y="5580872"/>
            <a:ext cx="57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bg1"/>
                </a:solidFill>
              </a:rPr>
              <a:t>Butz</a:t>
            </a:r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Building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11759" y="5580872"/>
            <a:ext cx="57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Holiday Inn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744001" y="4522734"/>
            <a:ext cx="587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Parking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37673" y="5744736"/>
            <a:ext cx="5293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City Center Office Site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8956" y="4929032"/>
            <a:ext cx="496431" cy="48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City Center Office Site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94998" y="4492688"/>
            <a:ext cx="47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Retail/</a:t>
            </a:r>
            <a:r>
              <a:rPr lang="en-US" sz="800" dirty="0" err="1" smtClean="0">
                <a:solidFill>
                  <a:schemeClr val="bg1"/>
                </a:solidFill>
              </a:rPr>
              <a:t>Resi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94998" y="3889040"/>
            <a:ext cx="47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Retail/</a:t>
            </a:r>
            <a:r>
              <a:rPr lang="en-US" sz="800" dirty="0" err="1" smtClean="0">
                <a:solidFill>
                  <a:schemeClr val="bg1"/>
                </a:solidFill>
              </a:rPr>
              <a:t>Resi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73452" y="3685208"/>
            <a:ext cx="47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Retail/</a:t>
            </a:r>
            <a:r>
              <a:rPr lang="en-US" sz="800" dirty="0" err="1" smtClean="0">
                <a:solidFill>
                  <a:schemeClr val="bg1"/>
                </a:solidFill>
              </a:rPr>
              <a:t>Resi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2654804" y="5664035"/>
            <a:ext cx="6494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 smtClean="0">
                <a:solidFill>
                  <a:schemeClr val="bg1"/>
                </a:solidFill>
              </a:rPr>
              <a:t>BrewWorks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28990" y="4892488"/>
            <a:ext cx="494044" cy="1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Cosmo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43705" y="5123672"/>
            <a:ext cx="579329" cy="1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Sovereign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kingdeck_6334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41"/>
          <a:stretch/>
        </p:blipFill>
        <p:spPr>
          <a:xfrm>
            <a:off x="219123" y="1232598"/>
            <a:ext cx="8715234" cy="5391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9549" y="1315699"/>
            <a:ext cx="3265487" cy="395170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9364" y="1467335"/>
            <a:ext cx="2936336" cy="4048445"/>
          </a:xfrm>
        </p:spPr>
        <p:txBody>
          <a:bodyPr>
            <a:normAutofit/>
          </a:bodyPr>
          <a:lstStyle/>
          <a:p>
            <a:pPr marL="0"/>
            <a:r>
              <a:rPr lang="en-US" sz="2000" dirty="0" smtClean="0"/>
              <a:t>Incremental Costs </a:t>
            </a:r>
            <a:br>
              <a:rPr lang="en-US" sz="2000" dirty="0" smtClean="0"/>
            </a:br>
            <a:r>
              <a:rPr lang="en-US" sz="2000" dirty="0" smtClean="0"/>
              <a:t>for Urban NIZ Development:</a:t>
            </a:r>
            <a:endParaRPr lang="en-US" sz="2000" dirty="0"/>
          </a:p>
          <a:p>
            <a:pPr marL="182880" lvl="1"/>
            <a:r>
              <a:rPr lang="en-US" sz="1800" dirty="0" smtClean="0"/>
              <a:t>Structured Parking</a:t>
            </a:r>
            <a:endParaRPr lang="en-US" sz="1800" dirty="0"/>
          </a:p>
          <a:p>
            <a:pPr marL="182880" lvl="1"/>
            <a:r>
              <a:rPr lang="en-US" sz="1800" dirty="0" smtClean="0"/>
              <a:t>Increased Security During and After Construction</a:t>
            </a:r>
            <a:endParaRPr lang="en-US" sz="1800" dirty="0"/>
          </a:p>
          <a:p>
            <a:pPr marL="182880" lvl="1"/>
            <a:r>
              <a:rPr lang="en-US" sz="1800" dirty="0" smtClean="0"/>
              <a:t>Prevailing Wage Construction Contracts</a:t>
            </a:r>
            <a:endParaRPr lang="en-US" sz="1800" dirty="0"/>
          </a:p>
          <a:p>
            <a:pPr marL="182880" lvl="1"/>
            <a:r>
              <a:rPr lang="en-US" sz="1800" dirty="0" smtClean="0"/>
              <a:t>Higher General Construction Costs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5</a:t>
            </a:fld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DOWNTOWN NIZ CHALLENGES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0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2188"/>
            <a:ext cx="5825067" cy="16368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2579" y="2991557"/>
            <a:ext cx="5825067" cy="1636887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2889" y="4419600"/>
            <a:ext cx="5825067" cy="1636887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300" y="1900969"/>
            <a:ext cx="4642557" cy="150610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600" u="sng" dirty="0">
                <a:solidFill>
                  <a:schemeClr val="bg2">
                    <a:lumMod val="50000"/>
                  </a:schemeClr>
                </a:solidFill>
              </a:rPr>
              <a:t>Largest</a:t>
            </a:r>
            <a:r>
              <a:rPr lang="en-US" sz="3600" dirty="0"/>
              <a:t> Urban Core in the </a:t>
            </a:r>
            <a:r>
              <a:rPr lang="en-US" sz="3600" dirty="0" smtClean="0"/>
              <a:t>Valley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6</a:t>
            </a:fld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DOWNTOWN NEEDS REVITALIZATION</a:t>
            </a:r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541888" y="3258030"/>
            <a:ext cx="4827277" cy="127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Font typeface="Arial"/>
              <a:buChar char="•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4"/>
              </a:buClr>
              <a:buFont typeface="Arial"/>
              <a:buChar char="•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Font typeface="Arial"/>
              <a:buChar char="•"/>
              <a:defRPr sz="1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 smtClean="0">
                <a:solidFill>
                  <a:srgbClr val="800000"/>
                </a:solidFill>
              </a:rPr>
              <a:t>Highest</a:t>
            </a:r>
            <a:r>
              <a:rPr lang="en-US" sz="3200" dirty="0" smtClean="0"/>
              <a:t> Poverty Rate in Allentown</a:t>
            </a:r>
            <a:endParaRPr lang="en-US" sz="32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777999" y="4780843"/>
            <a:ext cx="4932858" cy="1275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Font typeface="Arial"/>
              <a:buChar char="•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4"/>
              </a:buClr>
              <a:buFont typeface="Arial"/>
              <a:buChar char="•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Font typeface="Arial"/>
              <a:buChar char="•"/>
              <a:defRPr sz="1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 smtClean="0">
                <a:solidFill>
                  <a:srgbClr val="800000"/>
                </a:solidFill>
              </a:rPr>
              <a:t>Highest</a:t>
            </a:r>
            <a:r>
              <a:rPr lang="en-US" sz="3200" dirty="0" smtClean="0"/>
              <a:t> Unemployment in Allentown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8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7</a:t>
            </a:fld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Regional benefits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4368" y="1575418"/>
            <a:ext cx="4687264" cy="26090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0978" y="1836414"/>
            <a:ext cx="6258232" cy="42900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</a:rPr>
              <a:t>2,500+</a:t>
            </a: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Arena-block </a:t>
            </a:r>
            <a:b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Jobs Created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4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91540" lvl="1" indent="-342900"/>
            <a:r>
              <a:rPr lang="en-US" sz="2400" dirty="0" smtClean="0"/>
              <a:t>1,700 Construction Jobs</a:t>
            </a:r>
          </a:p>
          <a:p>
            <a:pPr marL="891540" lvl="1" indent="-342900"/>
            <a:r>
              <a:rPr lang="en-US" sz="2400" dirty="0" smtClean="0"/>
              <a:t>750+ New Permanent Jobs</a:t>
            </a:r>
          </a:p>
        </p:txBody>
      </p:sp>
    </p:spTree>
    <p:extLst>
      <p:ext uri="{BB962C8B-B14F-4D97-AF65-F5344CB8AC3E}">
        <p14:creationId xmlns:p14="http://schemas.microsoft.com/office/powerpoint/2010/main" val="12702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9433" r="3419" b="6479"/>
          <a:stretch/>
        </p:blipFill>
        <p:spPr>
          <a:xfrm>
            <a:off x="3406291" y="150033"/>
            <a:ext cx="5565398" cy="6555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07646" y="73091"/>
            <a:ext cx="138989" cy="664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3155246" cy="1903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8</a:t>
            </a:fld>
            <a:endParaRPr lang="en-US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9446" y="2412132"/>
            <a:ext cx="2689856" cy="4070350"/>
          </a:xfrm>
        </p:spPr>
        <p:txBody>
          <a:bodyPr/>
          <a:lstStyle/>
          <a:p>
            <a:pPr lvl="0"/>
            <a:r>
              <a:rPr lang="en-US" dirty="0"/>
              <a:t>Finite </a:t>
            </a:r>
            <a:r>
              <a:rPr lang="en-US" dirty="0" smtClean="0"/>
              <a:t>Area of </a:t>
            </a:r>
            <a:br>
              <a:rPr lang="en-US" dirty="0" smtClean="0"/>
            </a:br>
            <a:r>
              <a:rPr lang="en-US" dirty="0" smtClean="0"/>
              <a:t>+/–90 </a:t>
            </a:r>
            <a:r>
              <a:rPr lang="en-US" dirty="0"/>
              <a:t>Acres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10662" y="481076"/>
            <a:ext cx="2854325" cy="1263650"/>
          </a:xfrm>
        </p:spPr>
        <p:txBody>
          <a:bodyPr/>
          <a:lstStyle/>
          <a:p>
            <a:r>
              <a:rPr lang="en-US" sz="2800" b="1" dirty="0" smtClean="0"/>
              <a:t>MAP OF RIVERFRONT NIZ</a:t>
            </a:r>
            <a:endParaRPr lang="en-US" sz="28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958998" y="5810867"/>
            <a:ext cx="1858648" cy="401875"/>
          </a:xfrm>
          <a:prstGeom prst="rect">
            <a:avLst/>
          </a:prstGeom>
          <a:solidFill>
            <a:srgbClr val="D18597"/>
          </a:solidFill>
        </p:spPr>
        <p:txBody>
          <a:bodyPr vert="horz" lIns="91440" tIns="45720" rIns="91440" bIns="45720" rtlCol="0">
            <a:normAutofit/>
          </a:bodyPr>
          <a:lstStyle>
            <a:lvl1pPr marL="4572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Font typeface="Arial"/>
              <a:buChar char="•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4"/>
              </a:buClr>
              <a:buFont typeface="Arial"/>
              <a:buChar char="•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Font typeface="Arial"/>
              <a:buChar char="•"/>
              <a:defRPr sz="1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F2F2F2"/>
                </a:solidFill>
              </a:rPr>
              <a:t>PPL Substation</a:t>
            </a:r>
            <a:endParaRPr lang="en-US" sz="1400" dirty="0">
              <a:solidFill>
                <a:srgbClr val="F2F2F2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958998" y="4572000"/>
            <a:ext cx="1858648" cy="401875"/>
          </a:xfrm>
          <a:prstGeom prst="rect">
            <a:avLst/>
          </a:prstGeom>
          <a:solidFill>
            <a:srgbClr val="889858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4572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Font typeface="Arial"/>
              <a:buChar char="•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4"/>
              </a:buClr>
              <a:buFont typeface="Arial"/>
              <a:buChar char="•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Font typeface="Arial"/>
              <a:buChar char="•"/>
              <a:defRPr sz="1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2F2F2"/>
                </a:solidFill>
              </a:rPr>
              <a:t>Bucky Boyle Park</a:t>
            </a:r>
            <a:endParaRPr lang="en-US" sz="1600" dirty="0">
              <a:solidFill>
                <a:srgbClr val="F2F2F2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958998" y="3581400"/>
            <a:ext cx="1858648" cy="401875"/>
          </a:xfrm>
          <a:prstGeom prst="rect">
            <a:avLst/>
          </a:prstGeom>
          <a:solidFill>
            <a:srgbClr val="E87E00"/>
          </a:solidFill>
        </p:spPr>
        <p:txBody>
          <a:bodyPr vert="horz" lIns="91440" tIns="45720" rIns="91440" bIns="45720" rtlCol="0">
            <a:normAutofit/>
          </a:bodyPr>
          <a:lstStyle>
            <a:lvl1pPr marL="4572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Font typeface="Arial"/>
              <a:buChar char="•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4"/>
              </a:buClr>
              <a:buFont typeface="Arial"/>
              <a:buChar char="•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Font typeface="Arial"/>
              <a:buChar char="•"/>
              <a:defRPr sz="1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F2F2F2"/>
                </a:solidFill>
              </a:rPr>
              <a:t>Long-term Leases</a:t>
            </a:r>
            <a:endParaRPr lang="en-US" sz="1400" dirty="0">
              <a:solidFill>
                <a:srgbClr val="F2F2F2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958998" y="886230"/>
            <a:ext cx="1858648" cy="1845550"/>
          </a:xfrm>
          <a:prstGeom prst="rect">
            <a:avLst/>
          </a:prstGeom>
          <a:solidFill>
            <a:srgbClr val="23568E"/>
          </a:solidFill>
        </p:spPr>
        <p:txBody>
          <a:bodyPr vert="horz" lIns="91440" tIns="45720" rIns="91440" bIns="45720" rtlCol="0">
            <a:normAutofit/>
          </a:bodyPr>
          <a:lstStyle>
            <a:lvl1pPr marL="4572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Font typeface="Arial"/>
              <a:buChar char="•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4"/>
              </a:buClr>
              <a:buFont typeface="Arial"/>
              <a:buChar char="•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/>
              </a:buClr>
              <a:buFont typeface="Arial"/>
              <a:buChar char="•"/>
              <a:defRPr sz="1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2F2F2"/>
                </a:solidFill>
              </a:rPr>
              <a:t/>
            </a:r>
            <a:br>
              <a:rPr lang="en-US" sz="1400" dirty="0" smtClean="0">
                <a:solidFill>
                  <a:srgbClr val="F2F2F2"/>
                </a:solidFill>
              </a:rPr>
            </a:br>
            <a:r>
              <a:rPr lang="en-US" sz="1400" dirty="0" smtClean="0">
                <a:solidFill>
                  <a:srgbClr val="F2F2F2"/>
                </a:solidFill>
              </a:rPr>
              <a:t>Existing Leases Limit Short-term Development Opportunities</a:t>
            </a:r>
          </a:p>
          <a:p>
            <a:r>
              <a:rPr lang="en-US" sz="1400" dirty="0" smtClean="0">
                <a:solidFill>
                  <a:srgbClr val="F2F2F2"/>
                </a:solidFill>
              </a:rPr>
              <a:t>15 Acres Buildable</a:t>
            </a:r>
            <a:endParaRPr lang="en-US" sz="14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F179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/>
          <a:stretch/>
        </p:blipFill>
        <p:spPr>
          <a:xfrm>
            <a:off x="228600" y="1255889"/>
            <a:ext cx="8703734" cy="5374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249410"/>
            <a:ext cx="3327400" cy="478060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488" y="1477689"/>
            <a:ext cx="3341511" cy="4634553"/>
          </a:xfrm>
        </p:spPr>
        <p:txBody>
          <a:bodyPr>
            <a:normAutofit/>
          </a:bodyPr>
          <a:lstStyle/>
          <a:p>
            <a:pPr marL="388620" lvl="0" indent="-342900">
              <a:buFont typeface="Arial"/>
              <a:buChar char="•"/>
            </a:pPr>
            <a:r>
              <a:rPr lang="en-US" sz="1600" dirty="0"/>
              <a:t>PPL Substation –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$</a:t>
            </a:r>
            <a:r>
              <a:rPr lang="en-US" sz="1600" dirty="0"/>
              <a:t>40 Million to Relocate</a:t>
            </a:r>
          </a:p>
          <a:p>
            <a:pPr marL="388620" lvl="0" indent="-342900">
              <a:buFont typeface="Arial"/>
              <a:buChar char="•"/>
            </a:pPr>
            <a:r>
              <a:rPr lang="en-US" sz="1600" dirty="0"/>
              <a:t>Bucky Boyle Park – Subject to Federal </a:t>
            </a:r>
            <a:r>
              <a:rPr lang="en-US" sz="1600" dirty="0" smtClean="0"/>
              <a:t>Restrictions</a:t>
            </a:r>
            <a:endParaRPr lang="en-US" sz="1600" dirty="0"/>
          </a:p>
          <a:p>
            <a:pPr marL="388620" lvl="0" indent="-342900">
              <a:buFont typeface="Arial"/>
              <a:buChar char="•"/>
            </a:pPr>
            <a:r>
              <a:rPr lang="en-US" sz="1600" dirty="0"/>
              <a:t>Several </a:t>
            </a:r>
            <a:r>
              <a:rPr lang="en-US" sz="1600" dirty="0" smtClean="0"/>
              <a:t>Buildings </a:t>
            </a:r>
            <a:br>
              <a:rPr lang="en-US" sz="1600" dirty="0" smtClean="0"/>
            </a:br>
            <a:r>
              <a:rPr lang="en-US" sz="1600" dirty="0" smtClean="0"/>
              <a:t>with </a:t>
            </a:r>
            <a:r>
              <a:rPr lang="en-US" sz="1600" dirty="0"/>
              <a:t>Long-term Leases Up to 2022</a:t>
            </a:r>
          </a:p>
          <a:p>
            <a:pPr marL="388620" lvl="0" indent="-342900">
              <a:buFont typeface="Arial"/>
              <a:buChar char="•"/>
            </a:pPr>
            <a:r>
              <a:rPr lang="en-US" sz="1600" dirty="0"/>
              <a:t>Poor </a:t>
            </a:r>
            <a:r>
              <a:rPr lang="en-US" sz="1600" dirty="0" smtClean="0"/>
              <a:t>Access</a:t>
            </a:r>
            <a:endParaRPr lang="en-US" sz="1600" dirty="0"/>
          </a:p>
          <a:p>
            <a:pPr marL="388620" lvl="0" indent="-342900">
              <a:buFont typeface="Arial"/>
              <a:buChar char="•"/>
            </a:pPr>
            <a:r>
              <a:rPr lang="en-US" sz="1600" dirty="0"/>
              <a:t>Limited Development Opportunities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Short</a:t>
            </a:r>
            <a:r>
              <a:rPr lang="en-US" sz="1600" dirty="0"/>
              <a:t>-to-Midterm</a:t>
            </a:r>
          </a:p>
          <a:p>
            <a:pPr marL="388620" lvl="0" indent="-342900">
              <a:buFont typeface="Arial"/>
              <a:buChar char="•"/>
            </a:pPr>
            <a:r>
              <a:rPr lang="en-US" sz="1600" dirty="0"/>
              <a:t>Railroad Intersects Site</a:t>
            </a:r>
          </a:p>
          <a:p>
            <a:pPr marL="388620" lvl="0" indent="-342900">
              <a:buFont typeface="Arial"/>
              <a:buChar char="•"/>
            </a:pPr>
            <a:r>
              <a:rPr lang="en-US" sz="1600" dirty="0"/>
              <a:t>Heavy Industrial Use = </a:t>
            </a:r>
            <a:r>
              <a:rPr lang="en-US" sz="1600" dirty="0" smtClean="0"/>
              <a:t>Possible Environmental Remediation Required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PUTTING THE NIZ IN PERSPECTIVE :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23CE1-1940-8747-8FF9-2FED33B7A460}" type="slidenum">
              <a:rPr lang="en-US" smtClean="0"/>
              <a:pPr>
                <a:defRPr/>
              </a:pPr>
              <a:t>9</a:t>
            </a:fld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RIVERFRONT NIZ CHALLENGES</a:t>
            </a:r>
            <a:endParaRPr lang="en-US" sz="2800" dirty="0"/>
          </a:p>
        </p:txBody>
      </p:sp>
      <p:pic>
        <p:nvPicPr>
          <p:cNvPr id="7" name="Picture 6" descr="badroa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4" y="1372561"/>
            <a:ext cx="2735857" cy="17835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PPLSUBSTATIO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/>
          <a:stretch/>
        </p:blipFill>
        <p:spPr>
          <a:xfrm>
            <a:off x="6189874" y="1372562"/>
            <a:ext cx="2742460" cy="178353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487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232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Putting the NIZ in perspective</vt:lpstr>
      <vt:lpstr>Map of ALLENTOWN niz</vt:lpstr>
      <vt:lpstr>Map of DOWNTOWN niz</vt:lpstr>
      <vt:lpstr>Downtown NIZ Sites NOT AVAILABLE FOR FURTHER COMMERCIAL DEVELOPMENT </vt:lpstr>
      <vt:lpstr>DOWNTOWN NIZ CHALLENGES</vt:lpstr>
      <vt:lpstr>DOWNTOWN NEEDS REVITALIZATION</vt:lpstr>
      <vt:lpstr>Regional benefits</vt:lpstr>
      <vt:lpstr>MAP OF RIVERFRONT NIZ</vt:lpstr>
      <vt:lpstr>RIVERFRONT NIZ CHALLENGES</vt:lpstr>
      <vt:lpstr>THE NIZ IN CONTEXT OF THE BIG PICTURE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the NIZ in perspective</dc:title>
  <dc:creator>enze</dc:creator>
  <cp:lastModifiedBy>Brossman, Jean</cp:lastModifiedBy>
  <cp:revision>44</cp:revision>
  <dcterms:created xsi:type="dcterms:W3CDTF">2012-05-02T22:49:17Z</dcterms:created>
  <dcterms:modified xsi:type="dcterms:W3CDTF">2012-05-17T16:33:23Z</dcterms:modified>
</cp:coreProperties>
</file>